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4"/>
  </p:sldMasterIdLst>
  <p:notesMasterIdLst>
    <p:notesMasterId r:id="rId23"/>
  </p:notesMasterIdLst>
  <p:handoutMasterIdLst>
    <p:handoutMasterId r:id="rId24"/>
  </p:handoutMasterIdLst>
  <p:sldIdLst>
    <p:sldId id="287" r:id="rId5"/>
    <p:sldId id="309" r:id="rId6"/>
    <p:sldId id="326" r:id="rId7"/>
    <p:sldId id="310" r:id="rId8"/>
    <p:sldId id="311" r:id="rId9"/>
    <p:sldId id="312" r:id="rId10"/>
    <p:sldId id="327" r:id="rId11"/>
    <p:sldId id="315" r:id="rId12"/>
    <p:sldId id="316" r:id="rId13"/>
    <p:sldId id="329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8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D"/>
    <a:srgbClr val="323232"/>
    <a:srgbClr val="494949"/>
    <a:srgbClr val="6B6B6B"/>
    <a:srgbClr val="828282"/>
    <a:srgbClr val="893611"/>
    <a:srgbClr val="A44114"/>
    <a:srgbClr val="F3B99F"/>
    <a:srgbClr val="B9491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20E87-317C-434C-8EDF-60A3533B69E3}" v="6" dt="2022-02-21T22:30:03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4" autoAdjust="0"/>
    <p:restoredTop sz="88698" autoAdjust="0"/>
  </p:normalViewPr>
  <p:slideViewPr>
    <p:cSldViewPr snapToGrid="0">
      <p:cViewPr varScale="1">
        <p:scale>
          <a:sx n="64" d="100"/>
          <a:sy n="64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1428" y="-90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AF49B822-08B8-48F4-BF55-325E0693AEEB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6530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3C21275-5C8B-4720-B353-E39780FE0458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1570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5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3948-CB73-425F-94D4-5216D7099A68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87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BCA8-73C2-44C7-BB94-B75A41CFF1A5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052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4967D-4735-435C-9AB7-EA9D81A143ED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45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C94B-F5F3-434E-A2D8-518DFF1EA69D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47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9BA98-D40A-43AA-BE68-94C9984EE7A9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934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992F-147A-4988-B16E-F256FAE9A3C9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365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BF50-784C-4456-B57C-872D6B75AD7E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054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2201-60B3-4FBA-B127-CFA402E8F011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879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0518C6-DE62-4BC9-BBAE-176DA3B4AB9D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16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9B53-A228-4F50-83B4-B59F8A38041B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039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8C57-1D9B-47FC-A8F6-6E4E47E01639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048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rgbClr val="1A3F6D"/>
                </a:solidFill>
              </a:defRPr>
            </a:lvl1pPr>
          </a:lstStyle>
          <a:p>
            <a:pPr>
              <a:defRPr/>
            </a:pPr>
            <a:fld id="{BA283608-543F-4B61-8AEB-B5C090AC64BE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40" name="Picture 56" descr="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A3F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bsco-portuguese.zoom.us/calendar/search" TargetMode="External"/><Relationship Id="rId2" Type="http://schemas.openxmlformats.org/officeDocument/2006/relationships/hyperlink" Target="http://bit.ly/ajuda-ebsc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1200150" y="2882900"/>
            <a:ext cx="6591300" cy="120015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BR" sz="6600" cap="none" spc="0" dirty="0">
                <a:solidFill>
                  <a:schemeClr val="tx1"/>
                </a:solidFill>
                <a:latin typeface="+mj-lt"/>
              </a:rPr>
              <a:t>Conhecendo</a:t>
            </a:r>
            <a:r>
              <a:rPr lang="en-US" sz="6600" cap="none" spc="0" dirty="0">
                <a:solidFill>
                  <a:schemeClr val="tx1"/>
                </a:solidFill>
                <a:latin typeface="+mj-lt"/>
              </a:rPr>
              <a:t> o</a:t>
            </a:r>
            <a:endParaRPr lang="en-US" cap="none" spc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cap="none" spc="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15363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Tutorial</a:t>
            </a:r>
          </a:p>
        </p:txBody>
      </p:sp>
      <p:pic>
        <p:nvPicPr>
          <p:cNvPr id="15364" name="Picture 16" descr="EIS Logo_CMYK_Vertical.png" title="EBSCO Information Services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65125"/>
            <a:ext cx="16637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connect.ebsco.com</a:t>
            </a:r>
          </a:p>
        </p:txBody>
      </p:sp>
      <p:pic>
        <p:nvPicPr>
          <p:cNvPr id="15366" name="Picture 1" title="EBSCOhost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835400"/>
            <a:ext cx="5829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DCA6F7-4BE0-4FAD-88DB-83F4D466ABF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666181" y="6408738"/>
            <a:ext cx="1319069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FEV </a:t>
            </a:r>
            <a:r>
              <a:rPr lang="en-US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2022 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812D9F2-7DCD-42A3-906A-DC95FD48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3419475"/>
            <a:ext cx="19050" cy="190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D022671-88E6-495B-8EC0-22546788B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45358"/>
            <a:ext cx="9144000" cy="65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5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03994" y="5891555"/>
            <a:ext cx="87360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Pré-visualize informações sobre um artigo posicionando o cursor do mouse sobre o ícone da lupa ao lado do título. Essa caixa de visualização exibe informações adicionais sobre o documento, bem como ícones que permitem acessar imediatamente o texto completo, quando disponíveis.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78CD33-DDD8-45B8-BEA6-EE79C869E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" y="228257"/>
            <a:ext cx="9062071" cy="57423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19"/>
          <p:cNvSpPr txBox="1">
            <a:spLocks noChangeArrowheads="1"/>
          </p:cNvSpPr>
          <p:nvPr/>
        </p:nvSpPr>
        <p:spPr bwMode="auto">
          <a:xfrm>
            <a:off x="426720" y="5903732"/>
            <a:ext cx="83419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2" eaLnBrk="1" hangingPunct="1">
              <a:spcBef>
                <a:spcPct val="5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Uma pasta está disponível para salvar itens durante sua busca. Ou você pode clicar no link </a:t>
            </a:r>
            <a:r>
              <a:rPr lang="pt-BR" altLang="en-US" sz="1400" b="1" dirty="0">
                <a:latin typeface="Arial" panose="020B0604020202020204" pitchFamily="34" charset="0"/>
              </a:rPr>
              <a:t>Inscreva-se</a:t>
            </a:r>
            <a:r>
              <a:rPr lang="pt-BR" altLang="en-US" sz="1400" dirty="0">
                <a:latin typeface="Arial" panose="020B0604020202020204" pitchFamily="34" charset="0"/>
              </a:rPr>
              <a:t> e criar uma pasta </a:t>
            </a:r>
            <a:r>
              <a:rPr lang="pt-BR" altLang="en-US" sz="1400" i="1" dirty="0">
                <a:latin typeface="Arial" panose="020B0604020202020204" pitchFamily="34" charset="0"/>
              </a:rPr>
              <a:t>Meu EBSCO </a:t>
            </a:r>
            <a:r>
              <a:rPr lang="pt-BR" altLang="en-US" sz="1400" dirty="0">
                <a:latin typeface="Arial" panose="020B0604020202020204" pitchFamily="34" charset="0"/>
              </a:rPr>
              <a:t>para armazenar ou compartilhar seus resultados de forma permanente para uso futuro.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DECF754-0EFF-452E-829A-9E815457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" y="0"/>
            <a:ext cx="9118327" cy="58398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8433DC-7AC9-43E8-9CD9-1904E35AF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4"/>
          <a:stretch/>
        </p:blipFill>
        <p:spPr>
          <a:xfrm>
            <a:off x="95250" y="92075"/>
            <a:ext cx="8953500" cy="5598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95250" y="5835409"/>
            <a:ext cx="8659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 menu suspenso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Opções da página 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permite definir o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Formato do resultado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ativar ou desativar o recurso de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visualização rápida da imagem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definir o número de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Resultados por página 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e selecionar o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Layout de página 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desejado.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Oval 5" title="Red Circle highlighting Page Options menu link"/>
          <p:cNvSpPr>
            <a:spLocks noChangeArrowheads="1"/>
          </p:cNvSpPr>
          <p:nvPr/>
        </p:nvSpPr>
        <p:spPr bwMode="auto">
          <a:xfrm>
            <a:off x="5699760" y="1306830"/>
            <a:ext cx="975360" cy="338138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C7B5CF-080F-4D22-9482-5764FC63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47859"/>
            <a:ext cx="8985720" cy="55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9699" name="Oval 3" title="Red Circle highlighting Share menu link"/>
          <p:cNvSpPr>
            <a:spLocks noChangeArrowheads="1"/>
          </p:cNvSpPr>
          <p:nvPr/>
        </p:nvSpPr>
        <p:spPr bwMode="auto">
          <a:xfrm>
            <a:off x="6577648" y="1302068"/>
            <a:ext cx="940752" cy="303212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5728237"/>
            <a:ext cx="901541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Para salvar um link para uma pesquisa em sua pasta pessoal, clique em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Compartilhar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 escolha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Adicionar busca à pasta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Nesse menu, você também pode adicionar todos os resultados exibidos à pasta, criar um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Alerta por e-mail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copiar um link permanente para sua busca ou compartilhá-lo por meio de serviços como o Facebook ou o Twitter.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27FD25B-CA22-4FFB-A056-FB865AB607A3}"/>
              </a:ext>
            </a:extLst>
          </p:cNvPr>
          <p:cNvSpPr/>
          <p:nvPr/>
        </p:nvSpPr>
        <p:spPr>
          <a:xfrm>
            <a:off x="5872294" y="3766657"/>
            <a:ext cx="1468073" cy="21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9207D6F-BFDF-48CD-BBAD-907E4930684C}"/>
              </a:ext>
            </a:extLst>
          </p:cNvPr>
          <p:cNvSpPr/>
          <p:nvPr/>
        </p:nvSpPr>
        <p:spPr>
          <a:xfrm>
            <a:off x="5415094" y="4253218"/>
            <a:ext cx="914400" cy="27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4F18F7-3580-45E8-A83E-61A172AC9E7C}"/>
              </a:ext>
            </a:extLst>
          </p:cNvPr>
          <p:cNvSpPr/>
          <p:nvPr/>
        </p:nvSpPr>
        <p:spPr>
          <a:xfrm>
            <a:off x="5452844" y="2625754"/>
            <a:ext cx="343949" cy="35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A5FD0B2-9545-4750-89E1-7B05F3B9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22692"/>
            <a:ext cx="8985720" cy="55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1FC9ABF1-0B76-4222-A81D-926A0BF4FC0B}"/>
              </a:ext>
            </a:extLst>
          </p:cNvPr>
          <p:cNvGrpSpPr/>
          <p:nvPr/>
        </p:nvGrpSpPr>
        <p:grpSpPr>
          <a:xfrm>
            <a:off x="5415094" y="2600587"/>
            <a:ext cx="1925273" cy="1904301"/>
            <a:chOff x="5415094" y="2600587"/>
            <a:chExt cx="1925273" cy="1904301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23CA0F0-A25D-46D8-8B8C-7E042EABB72F}"/>
                </a:ext>
              </a:extLst>
            </p:cNvPr>
            <p:cNvSpPr/>
            <p:nvPr/>
          </p:nvSpPr>
          <p:spPr>
            <a:xfrm>
              <a:off x="5872294" y="3741490"/>
              <a:ext cx="1468073" cy="218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4E8DAA0-374A-41B4-890A-A688E7E7C0E4}"/>
                </a:ext>
              </a:extLst>
            </p:cNvPr>
            <p:cNvSpPr/>
            <p:nvPr/>
          </p:nvSpPr>
          <p:spPr>
            <a:xfrm>
              <a:off x="5415094" y="4228051"/>
              <a:ext cx="914400" cy="276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22B722C-6E27-40C4-883E-F4E1A8F8C321}"/>
                </a:ext>
              </a:extLst>
            </p:cNvPr>
            <p:cNvSpPr/>
            <p:nvPr/>
          </p:nvSpPr>
          <p:spPr>
            <a:xfrm>
              <a:off x="5452844" y="2600587"/>
              <a:ext cx="343949" cy="35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5413" y="5784533"/>
            <a:ext cx="8763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2" eaLnBrk="1" hangingPunct="1">
              <a:spcBef>
                <a:spcPct val="5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Clique no </a:t>
            </a:r>
            <a:r>
              <a:rPr lang="pt-BR" altLang="en-US" sz="1400" b="1" dirty="0">
                <a:latin typeface="Arial" panose="020B0604020202020204" pitchFamily="34" charset="0"/>
              </a:rPr>
              <a:t>Histórico de busca</a:t>
            </a:r>
            <a:r>
              <a:rPr lang="pt-BR" altLang="en-US" sz="1400" dirty="0">
                <a:latin typeface="Arial" panose="020B0604020202020204" pitchFamily="34" charset="0"/>
              </a:rPr>
              <a:t> para ver as buscas realizadas durante a sua sessão. Você também pode combinar buscas e adicioná-las à caixa de busca marcando as caixas de seleção ao lado das buscas que deseja executar e clicando em um dos botões </a:t>
            </a:r>
            <a:r>
              <a:rPr lang="pt-BR" altLang="en-US" sz="1400" b="1" dirty="0">
                <a:latin typeface="Arial" panose="020B0604020202020204" pitchFamily="34" charset="0"/>
              </a:rPr>
              <a:t>Buscar com...</a:t>
            </a:r>
            <a:r>
              <a:rPr lang="pt-BR" altLang="en-US" sz="1400" dirty="0">
                <a:latin typeface="Arial" panose="020B0604020202020204" pitchFamily="34" charset="0"/>
              </a:rPr>
              <a:t> Clique no link Editar para modificar os termos de busca ou limitadores dessa linha do seu histórico de busca.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4529ECA-386C-45FA-B798-6E1BB329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4" y="107627"/>
            <a:ext cx="8888413" cy="56769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16FE75-F2A1-4DD7-ACE6-8BBDA4CC9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18"/>
          <a:stretch/>
        </p:blipFill>
        <p:spPr>
          <a:xfrm>
            <a:off x="96838" y="85725"/>
            <a:ext cx="8950324" cy="5598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30188" y="5945188"/>
            <a:ext cx="8582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2" eaLnBrk="1" hangingPunct="1">
              <a:spcBef>
                <a:spcPct val="5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Clique no link </a:t>
            </a:r>
            <a:r>
              <a:rPr lang="pt-BR" altLang="en-US" sz="1400" b="1" dirty="0">
                <a:latin typeface="Arial" panose="020B0604020202020204" pitchFamily="34" charset="0"/>
              </a:rPr>
              <a:t>Preferências</a:t>
            </a:r>
            <a:r>
              <a:rPr lang="pt-BR" altLang="en-US" sz="1400" dirty="0">
                <a:latin typeface="Arial" panose="020B0604020202020204" pitchFamily="34" charset="0"/>
              </a:rPr>
              <a:t> para selecionar suas configurações de impressão, e-mail, salvar e exportar, além de personalizar opções como layout da página e idioma. Você pode salvar suas preferências para futuras sessões fazendo login na sua pasta </a:t>
            </a:r>
            <a:r>
              <a:rPr lang="pt-BR" altLang="en-US" sz="1400" i="1" dirty="0">
                <a:latin typeface="Arial" panose="020B0604020202020204" pitchFamily="34" charset="0"/>
              </a:rPr>
              <a:t>Meu EBSCO</a:t>
            </a:r>
            <a:r>
              <a:rPr lang="pt-BR" altLang="en-US" sz="1400" dirty="0">
                <a:latin typeface="Arial" panose="020B0604020202020204" pitchFamily="34" charset="0"/>
              </a:rPr>
              <a:t>.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1748" name="Oval 4" title="Red Circle highlighting Print, Email, Save, Export options"/>
          <p:cNvSpPr>
            <a:spLocks noChangeArrowheads="1"/>
          </p:cNvSpPr>
          <p:nvPr/>
        </p:nvSpPr>
        <p:spPr bwMode="auto">
          <a:xfrm>
            <a:off x="1930400" y="4695191"/>
            <a:ext cx="2275840" cy="29337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7" name="Rectangle 6" title="Red Square highlighting Pay Layout options"/>
          <p:cNvSpPr/>
          <p:nvPr/>
        </p:nvSpPr>
        <p:spPr>
          <a:xfrm>
            <a:off x="4788219" y="3314065"/>
            <a:ext cx="2364422" cy="75088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AE9FBB-2A6A-4CDE-8AD4-6EEFBFA2C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76200"/>
            <a:ext cx="8948738" cy="5550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771" name="Oval 5" title="EBSCOhost Help link"/>
          <p:cNvSpPr>
            <a:spLocks noChangeArrowheads="1"/>
          </p:cNvSpPr>
          <p:nvPr/>
        </p:nvSpPr>
        <p:spPr bwMode="auto">
          <a:xfrm>
            <a:off x="8232140" y="86360"/>
            <a:ext cx="541338" cy="301625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365717" y="5956260"/>
            <a:ext cx="7866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2" eaLnBrk="1" hangingPunct="1">
              <a:spcBef>
                <a:spcPct val="5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A qualquer momento, clique no link </a:t>
            </a:r>
            <a:r>
              <a:rPr lang="pt-BR" altLang="en-US" sz="1400" b="1" dirty="0">
                <a:latin typeface="Arial" panose="020B0604020202020204" pitchFamily="34" charset="0"/>
              </a:rPr>
              <a:t>Ajuda</a:t>
            </a:r>
            <a:r>
              <a:rPr lang="pt-BR" altLang="en-US" sz="1400" dirty="0">
                <a:latin typeface="Arial" panose="020B0604020202020204" pitchFamily="34" charset="0"/>
              </a:rPr>
              <a:t> para visualizar o sistema completo de ajuda on-line.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1CDAED2-CE28-490D-9CA0-6194374F391F}"/>
              </a:ext>
            </a:extLst>
          </p:cNvPr>
          <p:cNvSpPr/>
          <p:nvPr/>
        </p:nvSpPr>
        <p:spPr>
          <a:xfrm rot="18475385">
            <a:off x="7668577" y="629920"/>
            <a:ext cx="955040" cy="4361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08787EB-503E-4E53-BB31-F29218A16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632" y="3066827"/>
            <a:ext cx="4820676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es-419" sz="1800" dirty="0"/>
              <a:t>Para obter mais ajuda, visite o</a:t>
            </a:r>
          </a:p>
          <a:p>
            <a:pPr algn="ctr"/>
            <a:r>
              <a:rPr lang="pt-BR" altLang="es-419" sz="1800" b="1" dirty="0"/>
              <a:t>site de suporte em português da EBSCO </a:t>
            </a:r>
            <a:r>
              <a:rPr lang="pt-BR" sz="2800" dirty="0">
                <a:solidFill>
                  <a:schemeClr val="accent4"/>
                </a:solidFill>
                <a:latin typeface="Arial"/>
                <a:ea typeface="+mn-ea"/>
                <a:cs typeface="+mn-cs"/>
                <a:hlinkClick r:id="rId2"/>
              </a:rPr>
              <a:t>http://bit.ly/ajuda-ebsco</a:t>
            </a:r>
            <a:r>
              <a:rPr lang="pt-BR" sz="2800" dirty="0">
                <a:solidFill>
                  <a:schemeClr val="accent4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</a:pPr>
            <a:endParaRPr lang="es-MX" altLang="es-419" sz="2700" dirty="0"/>
          </a:p>
          <a:p>
            <a:pPr algn="ctr">
              <a:buFont typeface="Wingdings" panose="05000000000000000000" pitchFamily="2" charset="2"/>
              <a:buNone/>
            </a:pPr>
            <a:endParaRPr lang="en-US" altLang="es-419" sz="18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1481E8A-23B3-4D41-AB15-623634E38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788" y="4497988"/>
            <a:ext cx="610314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es-419" sz="1800" b="1" dirty="0"/>
              <a:t>e a agenda  de Treinamentos em Português </a:t>
            </a:r>
            <a:r>
              <a:rPr lang="pt-BR" altLang="es-419" sz="1800" dirty="0"/>
              <a:t>via </a:t>
            </a:r>
            <a:r>
              <a:rPr lang="pt-BR" altLang="es-419" sz="1800" b="1" dirty="0"/>
              <a:t>ZOOM</a:t>
            </a:r>
            <a:r>
              <a:rPr lang="pt-BR" altLang="es-419" sz="1800" dirty="0"/>
              <a:t>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es-419" sz="2000" dirty="0">
                <a:hlinkClick r:id="rId3"/>
              </a:rPr>
              <a:t>https://ebsco-portuguese.zoom.us/calendar/search</a:t>
            </a:r>
            <a:r>
              <a:rPr lang="pt-BR" altLang="es-419" sz="2000" dirty="0"/>
              <a:t> </a:t>
            </a:r>
          </a:p>
        </p:txBody>
      </p:sp>
      <p:pic>
        <p:nvPicPr>
          <p:cNvPr id="4" name="Picture 1" title="EBSCOhost Logo">
            <a:extLst>
              <a:ext uri="{FF2B5EF4-FFF2-40B4-BE49-F238E27FC236}">
                <a16:creationId xmlns:a16="http://schemas.microsoft.com/office/drawing/2014/main" id="{E93AB540-2F4E-450E-BD8B-6A40C77A6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4" y="1095375"/>
            <a:ext cx="6441281" cy="181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1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4B82FA-E087-4178-BCC6-38682275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8" y="85727"/>
            <a:ext cx="8964000" cy="51973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1" name="Text Box 24"/>
          <p:cNvSpPr txBox="1">
            <a:spLocks noChangeArrowheads="1"/>
          </p:cNvSpPr>
          <p:nvPr/>
        </p:nvSpPr>
        <p:spPr bwMode="auto">
          <a:xfrm>
            <a:off x="110331" y="5589085"/>
            <a:ext cx="8923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None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</a:rPr>
              <a:t>EBSCO</a:t>
            </a:r>
            <a:r>
              <a:rPr lang="pt-BR" sz="1400" i="1" dirty="0">
                <a:solidFill>
                  <a:srgbClr val="000000"/>
                </a:solidFill>
                <a:latin typeface="Arial" panose="020B0604020202020204" pitchFamily="34" charset="0"/>
              </a:rPr>
              <a:t>host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</a:rPr>
              <a:t> é uma poderosa ferramenta de referência online que oferece uma variedade de bases de dados de texto completo e as mais populares bases de dados dos principais fornecedores de informação. Neste tutorial, vamos observar como pesquisar no EBSCO</a:t>
            </a:r>
            <a:r>
              <a:rPr lang="pt-BR" sz="1400" i="1" dirty="0">
                <a:solidFill>
                  <a:srgbClr val="000000"/>
                </a:solidFill>
                <a:latin typeface="Arial" panose="020B0604020202020204" pitchFamily="34" charset="0"/>
              </a:rPr>
              <a:t>host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</a:rPr>
              <a:t>, bem como suas funcionalidades, incluindo: a lista de resultados, a pré-visualização de artigos e imagens e como definir preferências.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4"/>
          <p:cNvSpPr txBox="1">
            <a:spLocks noChangeArrowheads="1"/>
          </p:cNvSpPr>
          <p:nvPr/>
        </p:nvSpPr>
        <p:spPr bwMode="auto">
          <a:xfrm>
            <a:off x="665544" y="6002317"/>
            <a:ext cx="78129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Observe que, como o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</a:rPr>
              <a:t>EBSCO</a:t>
            </a:r>
            <a:r>
              <a:rPr lang="pt-BR" sz="1400" i="1" dirty="0">
                <a:solidFill>
                  <a:srgbClr val="000000"/>
                </a:solidFill>
                <a:latin typeface="Arial" panose="020B0604020202020204" pitchFamily="34" charset="0"/>
              </a:rPr>
              <a:t>host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oferece uma experiência da Web totalmente responsiva, você pode acessar o conteúdo de seu dispositivo móvel com os mesmos recursos e funcionalidades disponíveis em computadores desktop.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BA4FC2-E9F2-4E55-853E-FC9DC70BB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88" y="231775"/>
            <a:ext cx="3096000" cy="53539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49ED0-CBA3-44F2-B169-CFF9E9452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1" b="85561"/>
          <a:stretch/>
        </p:blipFill>
        <p:spPr>
          <a:xfrm>
            <a:off x="4773612" y="658810"/>
            <a:ext cx="3096000" cy="5267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E5F0C9-744A-4362-A8C3-184797D0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" y="85726"/>
            <a:ext cx="8964000" cy="51973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59" name="Text Box 17"/>
          <p:cNvSpPr txBox="1">
            <a:spLocks noChangeArrowheads="1"/>
          </p:cNvSpPr>
          <p:nvPr/>
        </p:nvSpPr>
        <p:spPr bwMode="auto">
          <a:xfrm>
            <a:off x="868101" y="5352554"/>
            <a:ext cx="78707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tela Pesquisa Básica oferece uma experiência simples e fácil de pesquisa. A barra de ferramentas superior oferece pesquisas adicionais, que podem incluir uma busca de publicações, de assuntos e de imagens.</a:t>
            </a:r>
            <a:b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que os recursos disponíveis variam de acordo com a base de dados selecionada.</a:t>
            </a:r>
            <a:b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pode adicionar ou mudar as bases de dados que estão sendo pesquisadas clicando no link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Escolher bases de dados.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 title="Red Box highlighting Subjects, Publications, Images links"/>
          <p:cNvSpPr/>
          <p:nvPr/>
        </p:nvSpPr>
        <p:spPr>
          <a:xfrm>
            <a:off x="868101" y="79374"/>
            <a:ext cx="2696902" cy="3951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cxnSp>
        <p:nvCxnSpPr>
          <p:cNvPr id="8" name="Straight Arrow Connector 7" title="Red Arrow pointing to Basic Search link"/>
          <p:cNvCxnSpPr/>
          <p:nvPr/>
        </p:nvCxnSpPr>
        <p:spPr>
          <a:xfrm flipV="1">
            <a:off x="2843334" y="2937317"/>
            <a:ext cx="547687" cy="7254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 title="Red Arrow pointing to Choose Databases link"/>
          <p:cNvCxnSpPr/>
          <p:nvPr/>
        </p:nvCxnSpPr>
        <p:spPr>
          <a:xfrm flipH="1">
            <a:off x="5418761" y="1704492"/>
            <a:ext cx="434975" cy="50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0ACB8F-0D32-4AD6-890B-36E5D1ADA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9"/>
          <a:stretch/>
        </p:blipFill>
        <p:spPr>
          <a:xfrm>
            <a:off x="73025" y="80963"/>
            <a:ext cx="8979535" cy="5889793"/>
          </a:xfrm>
          <a:prstGeom prst="rect">
            <a:avLst/>
          </a:prstGeom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3025" y="5983288"/>
            <a:ext cx="89795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A janela que aparece inclui todas as bases de dados disponíveis para você. A partir daqui, você pode ler uma breve descrição de cada recurso, posicionando o cursor do mouse sobre o ícone de visualização. Quando você localizar um recurso para adicionar, clique na caixa de seleção ao lado do nome e clique em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OK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 title="Red Box hightlighting Preview Icon"/>
          <p:cNvSpPr/>
          <p:nvPr/>
        </p:nvSpPr>
        <p:spPr>
          <a:xfrm>
            <a:off x="3769360" y="2166620"/>
            <a:ext cx="132080" cy="1651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24D1D1-285E-4385-A8FE-0646ABF3D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0" b="5528"/>
          <a:stretch/>
        </p:blipFill>
        <p:spPr>
          <a:xfrm>
            <a:off x="71437" y="87315"/>
            <a:ext cx="8999538" cy="5564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9550" y="5651501"/>
            <a:ext cx="87233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Se você quiser criar uma busca mais focada, poderá expandir o link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Opções de busca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para exibir os limitadores disponíveis. Os modos de busca permitem que você escolha entre a Busca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Booleana / frase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que buscará seus termos, conforme você os inseriu na caixa de busca,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Localizar todos os meus termos de pesquisa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que adicionam automaticamente um ‘AND' entre seus termos, ou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Localizar qualquer um dos meus termos de pesquisa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que adiciona automaticamente um ‘OR' entre seus termos.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Oval 4" title="Red Circle highlighting Search Options link"/>
          <p:cNvSpPr>
            <a:spLocks noChangeArrowheads="1"/>
          </p:cNvSpPr>
          <p:nvPr/>
        </p:nvSpPr>
        <p:spPr bwMode="auto">
          <a:xfrm>
            <a:off x="2243281" y="2346831"/>
            <a:ext cx="980209" cy="285533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7" name="Rectangle 6" title="Red Box highlighting Search Modes"/>
          <p:cNvSpPr/>
          <p:nvPr/>
        </p:nvSpPr>
        <p:spPr>
          <a:xfrm>
            <a:off x="699077" y="3429000"/>
            <a:ext cx="2524413" cy="1052513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BEFF72-C953-45CD-B1F3-098B6E03D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0" b="5332"/>
          <a:stretch/>
        </p:blipFill>
        <p:spPr>
          <a:xfrm>
            <a:off x="71437" y="83311"/>
            <a:ext cx="8999538" cy="5575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0825" y="5800206"/>
            <a:ext cx="8820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Vamos começar com uma busca básica. Digite o termo de busca na caixa de busca e clique em </a:t>
            </a:r>
            <a:r>
              <a:rPr lang="pt-BR" altLang="en-US" sz="1400" b="1" dirty="0">
                <a:latin typeface="Arial" panose="020B0604020202020204" pitchFamily="34" charset="0"/>
              </a:rPr>
              <a:t>Buscar</a:t>
            </a:r>
            <a:r>
              <a:rPr lang="pt-BR" altLang="en-US" sz="1400" dirty="0">
                <a:latin typeface="Arial" panose="020B0604020202020204" pitchFamily="34" charset="0"/>
              </a:rPr>
              <a:t>.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7" name="Rectangle 6" title="Red Box highlighting Search Modes"/>
          <p:cNvSpPr/>
          <p:nvPr/>
        </p:nvSpPr>
        <p:spPr>
          <a:xfrm>
            <a:off x="5920512" y="1963341"/>
            <a:ext cx="980207" cy="521242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9" name="Rectangle 8" title="Red Box highlighting Search Modes">
            <a:extLst>
              <a:ext uri="{FF2B5EF4-FFF2-40B4-BE49-F238E27FC236}">
                <a16:creationId xmlns:a16="http://schemas.microsoft.com/office/drawing/2014/main" id="{5F1F66A7-51C9-4B88-9C48-3FAC9A0BC8C2}"/>
              </a:ext>
            </a:extLst>
          </p:cNvPr>
          <p:cNvSpPr/>
          <p:nvPr/>
        </p:nvSpPr>
        <p:spPr>
          <a:xfrm>
            <a:off x="2384832" y="2115741"/>
            <a:ext cx="980207" cy="241379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2" name="AutoShape 2" descr="blob:chrome-extension://fccdiabakoglkihagkjmaomipdeegbpk/1afb50f5-1b8f-4a0c-abc2-435bd19a1c24">
            <a:extLst>
              <a:ext uri="{FF2B5EF4-FFF2-40B4-BE49-F238E27FC236}">
                <a16:creationId xmlns:a16="http://schemas.microsoft.com/office/drawing/2014/main" id="{A7CCA7A7-7574-40D7-8195-ECE9CBD8BB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3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F09F72-B628-49D3-B203-418ECEFB5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5"/>
          <a:stretch/>
        </p:blipFill>
        <p:spPr>
          <a:xfrm>
            <a:off x="69850" y="84138"/>
            <a:ext cx="9002712" cy="55983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130175" y="5822626"/>
            <a:ext cx="87823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No lado esquerdo da lista de resultados, você pode limitar seus resultados a artigos com Texto Completo ou Referências Disponíveis, ou usar a barra deslizante de data para alterar o intervalo de datas de seus resultados. Para ver todos os limitadores disponíveis, clique no link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Mostrar mais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Quando você clica em um limitador, a lista de resultados é atualizada.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 title="Red box highlighting Limiters in the left hand column"/>
          <p:cNvSpPr/>
          <p:nvPr/>
        </p:nvSpPr>
        <p:spPr>
          <a:xfrm>
            <a:off x="130175" y="2861074"/>
            <a:ext cx="1362959" cy="2220211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EB00716-3766-4320-AD5B-800A408D49C7}"/>
              </a:ext>
            </a:extLst>
          </p:cNvPr>
          <p:cNvGrpSpPr/>
          <p:nvPr/>
        </p:nvGrpSpPr>
        <p:grpSpPr>
          <a:xfrm>
            <a:off x="5452844" y="2718033"/>
            <a:ext cx="973123" cy="1860440"/>
            <a:chOff x="5452844" y="2718033"/>
            <a:chExt cx="973123" cy="186044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A484E5AB-8A16-4399-B5DA-E7CE6ED43091}"/>
                </a:ext>
              </a:extLst>
            </p:cNvPr>
            <p:cNvSpPr/>
            <p:nvPr/>
          </p:nvSpPr>
          <p:spPr>
            <a:xfrm>
              <a:off x="5452844" y="2718033"/>
              <a:ext cx="973123" cy="251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EDC45A1-ECE6-4E07-A6E5-93C22021BABC}"/>
                </a:ext>
              </a:extLst>
            </p:cNvPr>
            <p:cNvSpPr/>
            <p:nvPr/>
          </p:nvSpPr>
          <p:spPr>
            <a:xfrm>
              <a:off x="5452844" y="4253218"/>
              <a:ext cx="973123" cy="325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01A2AF-050B-4B2D-A306-8C05ACE1A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52"/>
          <a:stretch/>
        </p:blipFill>
        <p:spPr>
          <a:xfrm>
            <a:off x="103188" y="107950"/>
            <a:ext cx="8910637" cy="5598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1413" y="5795943"/>
            <a:ext cx="8327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Você pode restringir ainda mais seus resultados selecionando um ou mais tipos de fontes, assuntos, publicações e muito mais. Clique em um tipo de fonte ou termo de assunto para atualizar seus resultados. Para visualizar todos os itens disponíveis ou selecionar vários termos, clique no link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Mostrar mais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Depois de fazer suas seleções, clique em </a:t>
            </a:r>
            <a:r>
              <a:rPr lang="pt-BR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Atualização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para ver seus resultados.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 title="Red Box highlighting Subject Thesaurus Terms facets"/>
          <p:cNvSpPr/>
          <p:nvPr/>
        </p:nvSpPr>
        <p:spPr>
          <a:xfrm>
            <a:off x="139699" y="123446"/>
            <a:ext cx="1008000" cy="25200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1" name="Rectangle 10" title="Red box highlighting Show More link"/>
          <p:cNvSpPr/>
          <p:nvPr/>
        </p:nvSpPr>
        <p:spPr>
          <a:xfrm>
            <a:off x="200287" y="1674088"/>
            <a:ext cx="592138" cy="2004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24581" name="Rectangle 11" title="Red Box highlighting Update button"/>
          <p:cNvSpPr>
            <a:spLocks noChangeArrowheads="1"/>
          </p:cNvSpPr>
          <p:nvPr/>
        </p:nvSpPr>
        <p:spPr bwMode="auto">
          <a:xfrm>
            <a:off x="2906813" y="4940240"/>
            <a:ext cx="1132752" cy="5334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24582" name="Rectangle 7" title="Red Box highlighting facet checkboxes"/>
          <p:cNvSpPr>
            <a:spLocks noChangeArrowheads="1"/>
          </p:cNvSpPr>
          <p:nvPr/>
        </p:nvSpPr>
        <p:spPr bwMode="auto">
          <a:xfrm>
            <a:off x="2906813" y="1904276"/>
            <a:ext cx="190500" cy="5334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71368C4-4A32-46D5-ACF3-1AF8E0EC02BC}"/>
              </a:ext>
            </a:extLst>
          </p:cNvPr>
          <p:cNvSpPr/>
          <p:nvPr/>
        </p:nvSpPr>
        <p:spPr>
          <a:xfrm rot="16200000">
            <a:off x="-1454423" y="2501156"/>
            <a:ext cx="5397071" cy="899376"/>
          </a:xfrm>
          <a:custGeom>
            <a:avLst/>
            <a:gdLst>
              <a:gd name="connsiteX0" fmla="*/ 0 w 3965414"/>
              <a:gd name="connsiteY0" fmla="*/ 2962057 h 2962057"/>
              <a:gd name="connsiteX1" fmla="*/ 1982707 w 3965414"/>
              <a:gd name="connsiteY1" fmla="*/ 0 h 2962057"/>
              <a:gd name="connsiteX2" fmla="*/ 3965414 w 3965414"/>
              <a:gd name="connsiteY2" fmla="*/ 2962057 h 2962057"/>
              <a:gd name="connsiteX3" fmla="*/ 0 w 3965414"/>
              <a:gd name="connsiteY3" fmla="*/ 2962057 h 2962057"/>
              <a:gd name="connsiteX0" fmla="*/ 0 w 3965414"/>
              <a:gd name="connsiteY0" fmla="*/ 2962057 h 2962057"/>
              <a:gd name="connsiteX1" fmla="*/ 1982707 w 3965414"/>
              <a:gd name="connsiteY1" fmla="*/ 0 h 2962057"/>
              <a:gd name="connsiteX2" fmla="*/ 2349660 w 3965414"/>
              <a:gd name="connsiteY2" fmla="*/ 69448 h 2962057"/>
              <a:gd name="connsiteX3" fmla="*/ 3965414 w 3965414"/>
              <a:gd name="connsiteY3" fmla="*/ 2962057 h 2962057"/>
              <a:gd name="connsiteX4" fmla="*/ 0 w 3965414"/>
              <a:gd name="connsiteY4" fmla="*/ 2962057 h 2962057"/>
              <a:gd name="connsiteX0" fmla="*/ 0 w 3965414"/>
              <a:gd name="connsiteY0" fmla="*/ 2968715 h 2968715"/>
              <a:gd name="connsiteX1" fmla="*/ 1982707 w 3965414"/>
              <a:gd name="connsiteY1" fmla="*/ 6658 h 2968715"/>
              <a:gd name="connsiteX2" fmla="*/ 2349660 w 3965414"/>
              <a:gd name="connsiteY2" fmla="*/ 76106 h 2968715"/>
              <a:gd name="connsiteX3" fmla="*/ 3965414 w 3965414"/>
              <a:gd name="connsiteY3" fmla="*/ 2968715 h 2968715"/>
              <a:gd name="connsiteX4" fmla="*/ 0 w 3965414"/>
              <a:gd name="connsiteY4" fmla="*/ 2968715 h 2968715"/>
              <a:gd name="connsiteX0" fmla="*/ 0 w 3965414"/>
              <a:gd name="connsiteY0" fmla="*/ 2962494 h 2962494"/>
              <a:gd name="connsiteX1" fmla="*/ 1982707 w 3965414"/>
              <a:gd name="connsiteY1" fmla="*/ 437 h 2962494"/>
              <a:gd name="connsiteX2" fmla="*/ 2349660 w 3965414"/>
              <a:gd name="connsiteY2" fmla="*/ 69885 h 2962494"/>
              <a:gd name="connsiteX3" fmla="*/ 3965414 w 3965414"/>
              <a:gd name="connsiteY3" fmla="*/ 2962494 h 2962494"/>
              <a:gd name="connsiteX4" fmla="*/ 0 w 3965414"/>
              <a:gd name="connsiteY4" fmla="*/ 2962494 h 2962494"/>
              <a:gd name="connsiteX0" fmla="*/ 0 w 3965414"/>
              <a:gd name="connsiteY0" fmla="*/ 2965761 h 2965761"/>
              <a:gd name="connsiteX1" fmla="*/ 1982707 w 3965414"/>
              <a:gd name="connsiteY1" fmla="*/ 3704 h 2965761"/>
              <a:gd name="connsiteX2" fmla="*/ 2361852 w 3965414"/>
              <a:gd name="connsiteY2" fmla="*/ 0 h 2965761"/>
              <a:gd name="connsiteX3" fmla="*/ 3965414 w 3965414"/>
              <a:gd name="connsiteY3" fmla="*/ 2965761 h 2965761"/>
              <a:gd name="connsiteX4" fmla="*/ 0 w 3965414"/>
              <a:gd name="connsiteY4" fmla="*/ 2965761 h 2965761"/>
              <a:gd name="connsiteX0" fmla="*/ 0 w 3965414"/>
              <a:gd name="connsiteY0" fmla="*/ 2963761 h 2963761"/>
              <a:gd name="connsiteX1" fmla="*/ 1982707 w 3965414"/>
              <a:gd name="connsiteY1" fmla="*/ 1704 h 2963761"/>
              <a:gd name="connsiteX2" fmla="*/ 2201832 w 3965414"/>
              <a:gd name="connsiteY2" fmla="*/ 5619 h 2963761"/>
              <a:gd name="connsiteX3" fmla="*/ 3965414 w 3965414"/>
              <a:gd name="connsiteY3" fmla="*/ 2963761 h 2963761"/>
              <a:gd name="connsiteX4" fmla="*/ 0 w 3965414"/>
              <a:gd name="connsiteY4" fmla="*/ 2963761 h 2963761"/>
              <a:gd name="connsiteX0" fmla="*/ 0 w 3310091"/>
              <a:gd name="connsiteY0" fmla="*/ 2963761 h 2963761"/>
              <a:gd name="connsiteX1" fmla="*/ 1982707 w 3310091"/>
              <a:gd name="connsiteY1" fmla="*/ 1704 h 2963761"/>
              <a:gd name="connsiteX2" fmla="*/ 2201832 w 3310091"/>
              <a:gd name="connsiteY2" fmla="*/ 5619 h 2963761"/>
              <a:gd name="connsiteX3" fmla="*/ 3310091 w 3310091"/>
              <a:gd name="connsiteY3" fmla="*/ 792064 h 2963761"/>
              <a:gd name="connsiteX4" fmla="*/ 0 w 3310091"/>
              <a:gd name="connsiteY4" fmla="*/ 2963761 h 2963761"/>
              <a:gd name="connsiteX0" fmla="*/ 0 w 4552151"/>
              <a:gd name="connsiteY0" fmla="*/ 1112101 h 1112101"/>
              <a:gd name="connsiteX1" fmla="*/ 3224767 w 4552151"/>
              <a:gd name="connsiteY1" fmla="*/ 1704 h 1112101"/>
              <a:gd name="connsiteX2" fmla="*/ 3443892 w 4552151"/>
              <a:gd name="connsiteY2" fmla="*/ 5619 h 1112101"/>
              <a:gd name="connsiteX3" fmla="*/ 4552151 w 4552151"/>
              <a:gd name="connsiteY3" fmla="*/ 792064 h 1112101"/>
              <a:gd name="connsiteX4" fmla="*/ 0 w 4552151"/>
              <a:gd name="connsiteY4" fmla="*/ 1112101 h 1112101"/>
              <a:gd name="connsiteX0" fmla="*/ 0 w 5748491"/>
              <a:gd name="connsiteY0" fmla="*/ 784441 h 792064"/>
              <a:gd name="connsiteX1" fmla="*/ 4421107 w 5748491"/>
              <a:gd name="connsiteY1" fmla="*/ 1704 h 792064"/>
              <a:gd name="connsiteX2" fmla="*/ 4640232 w 5748491"/>
              <a:gd name="connsiteY2" fmla="*/ 5619 h 792064"/>
              <a:gd name="connsiteX3" fmla="*/ 5748491 w 5748491"/>
              <a:gd name="connsiteY3" fmla="*/ 792064 h 792064"/>
              <a:gd name="connsiteX4" fmla="*/ 0 w 5748491"/>
              <a:gd name="connsiteY4" fmla="*/ 784441 h 792064"/>
              <a:gd name="connsiteX0" fmla="*/ 0 w 5748491"/>
              <a:gd name="connsiteY0" fmla="*/ 784441 h 784444"/>
              <a:gd name="connsiteX1" fmla="*/ 4421107 w 5748491"/>
              <a:gd name="connsiteY1" fmla="*/ 1704 h 784444"/>
              <a:gd name="connsiteX2" fmla="*/ 4640232 w 5748491"/>
              <a:gd name="connsiteY2" fmla="*/ 5619 h 784444"/>
              <a:gd name="connsiteX3" fmla="*/ 5748491 w 5748491"/>
              <a:gd name="connsiteY3" fmla="*/ 784444 h 784444"/>
              <a:gd name="connsiteX4" fmla="*/ 0 w 5748491"/>
              <a:gd name="connsiteY4" fmla="*/ 784441 h 784444"/>
              <a:gd name="connsiteX0" fmla="*/ 0 w 5702773"/>
              <a:gd name="connsiteY0" fmla="*/ 776821 h 784444"/>
              <a:gd name="connsiteX1" fmla="*/ 4375389 w 5702773"/>
              <a:gd name="connsiteY1" fmla="*/ 1704 h 784444"/>
              <a:gd name="connsiteX2" fmla="*/ 4594514 w 5702773"/>
              <a:gd name="connsiteY2" fmla="*/ 5619 h 784444"/>
              <a:gd name="connsiteX3" fmla="*/ 5702773 w 5702773"/>
              <a:gd name="connsiteY3" fmla="*/ 784444 h 784444"/>
              <a:gd name="connsiteX4" fmla="*/ 0 w 5702773"/>
              <a:gd name="connsiteY4" fmla="*/ 776821 h 784444"/>
              <a:gd name="connsiteX0" fmla="*/ 0 w 5725541"/>
              <a:gd name="connsiteY0" fmla="*/ 767296 h 784444"/>
              <a:gd name="connsiteX1" fmla="*/ 4398157 w 5725541"/>
              <a:gd name="connsiteY1" fmla="*/ 1704 h 784444"/>
              <a:gd name="connsiteX2" fmla="*/ 4617282 w 5725541"/>
              <a:gd name="connsiteY2" fmla="*/ 5619 h 784444"/>
              <a:gd name="connsiteX3" fmla="*/ 5725541 w 5725541"/>
              <a:gd name="connsiteY3" fmla="*/ 784444 h 784444"/>
              <a:gd name="connsiteX4" fmla="*/ 0 w 5725541"/>
              <a:gd name="connsiteY4" fmla="*/ 767296 h 784444"/>
              <a:gd name="connsiteX0" fmla="*/ 0 w 5719849"/>
              <a:gd name="connsiteY0" fmla="*/ 767296 h 767299"/>
              <a:gd name="connsiteX1" fmla="*/ 4398157 w 5719849"/>
              <a:gd name="connsiteY1" fmla="*/ 1704 h 767299"/>
              <a:gd name="connsiteX2" fmla="*/ 4617282 w 5719849"/>
              <a:gd name="connsiteY2" fmla="*/ 5619 h 767299"/>
              <a:gd name="connsiteX3" fmla="*/ 5719849 w 5719849"/>
              <a:gd name="connsiteY3" fmla="*/ 767299 h 767299"/>
              <a:gd name="connsiteX4" fmla="*/ 0 w 5719849"/>
              <a:gd name="connsiteY4" fmla="*/ 767296 h 767299"/>
              <a:gd name="connsiteX0" fmla="*/ 0 w 5982617"/>
              <a:gd name="connsiteY0" fmla="*/ 767296 h 889219"/>
              <a:gd name="connsiteX1" fmla="*/ 4398157 w 5982617"/>
              <a:gd name="connsiteY1" fmla="*/ 1704 h 889219"/>
              <a:gd name="connsiteX2" fmla="*/ 4617282 w 5982617"/>
              <a:gd name="connsiteY2" fmla="*/ 5619 h 889219"/>
              <a:gd name="connsiteX3" fmla="*/ 5982617 w 5982617"/>
              <a:gd name="connsiteY3" fmla="*/ 889219 h 889219"/>
              <a:gd name="connsiteX4" fmla="*/ 0 w 5982617"/>
              <a:gd name="connsiteY4" fmla="*/ 767296 h 889219"/>
              <a:gd name="connsiteX0" fmla="*/ 0 w 5325695"/>
              <a:gd name="connsiteY0" fmla="*/ 899376 h 899376"/>
              <a:gd name="connsiteX1" fmla="*/ 3741235 w 5325695"/>
              <a:gd name="connsiteY1" fmla="*/ 1704 h 899376"/>
              <a:gd name="connsiteX2" fmla="*/ 3960360 w 5325695"/>
              <a:gd name="connsiteY2" fmla="*/ 5619 h 899376"/>
              <a:gd name="connsiteX3" fmla="*/ 5325695 w 5325695"/>
              <a:gd name="connsiteY3" fmla="*/ 889219 h 899376"/>
              <a:gd name="connsiteX4" fmla="*/ 0 w 5325695"/>
              <a:gd name="connsiteY4" fmla="*/ 899376 h 899376"/>
              <a:gd name="connsiteX0" fmla="*/ 0 w 5373700"/>
              <a:gd name="connsiteY0" fmla="*/ 899376 h 906999"/>
              <a:gd name="connsiteX1" fmla="*/ 3741235 w 5373700"/>
              <a:gd name="connsiteY1" fmla="*/ 1704 h 906999"/>
              <a:gd name="connsiteX2" fmla="*/ 3960360 w 5373700"/>
              <a:gd name="connsiteY2" fmla="*/ 5619 h 906999"/>
              <a:gd name="connsiteX3" fmla="*/ 5373700 w 5373700"/>
              <a:gd name="connsiteY3" fmla="*/ 906999 h 906999"/>
              <a:gd name="connsiteX4" fmla="*/ 0 w 5373700"/>
              <a:gd name="connsiteY4" fmla="*/ 899376 h 906999"/>
              <a:gd name="connsiteX0" fmla="*/ 0 w 5368646"/>
              <a:gd name="connsiteY0" fmla="*/ 899376 h 899376"/>
              <a:gd name="connsiteX1" fmla="*/ 3741235 w 5368646"/>
              <a:gd name="connsiteY1" fmla="*/ 1704 h 899376"/>
              <a:gd name="connsiteX2" fmla="*/ 3960360 w 5368646"/>
              <a:gd name="connsiteY2" fmla="*/ 5619 h 899376"/>
              <a:gd name="connsiteX3" fmla="*/ 5368646 w 5368646"/>
              <a:gd name="connsiteY3" fmla="*/ 896839 h 899376"/>
              <a:gd name="connsiteX4" fmla="*/ 0 w 5368646"/>
              <a:gd name="connsiteY4" fmla="*/ 899376 h 89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8646" h="899376">
                <a:moveTo>
                  <a:pt x="0" y="899376"/>
                </a:moveTo>
                <a:lnTo>
                  <a:pt x="3741235" y="1704"/>
                </a:lnTo>
                <a:cubicBezTo>
                  <a:pt x="3886548" y="-5472"/>
                  <a:pt x="3802855" y="12795"/>
                  <a:pt x="3960360" y="5619"/>
                </a:cubicBezTo>
                <a:lnTo>
                  <a:pt x="5368646" y="896839"/>
                </a:lnTo>
                <a:lnTo>
                  <a:pt x="0" y="899376"/>
                </a:lnTo>
                <a:close/>
              </a:path>
            </a:pathLst>
          </a:custGeom>
          <a:solidFill>
            <a:srgbClr val="1D1D1D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4F713-CD15-4CA1-A232-CB0F2C9D6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45" b="9293"/>
          <a:stretch/>
        </p:blipFill>
        <p:spPr>
          <a:xfrm>
            <a:off x="1688123" y="248975"/>
            <a:ext cx="6966154" cy="540040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utorial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5F0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413B860A1F8448D94529925229442" ma:contentTypeVersion="6" ma:contentTypeDescription="Create a new document." ma:contentTypeScope="" ma:versionID="e74b7c8d467bbff7fc340f5dcc121bd2">
  <xsd:schema xmlns:xsd="http://www.w3.org/2001/XMLSchema" xmlns:xs="http://www.w3.org/2001/XMLSchema" xmlns:p="http://schemas.microsoft.com/office/2006/metadata/properties" xmlns:ns2="54cf8bf8-ad15-41a7-9fea-1bc651a616b2" xmlns:ns3="9311be49-4e4d-4475-b9c4-d321cf77b216" targetNamespace="http://schemas.microsoft.com/office/2006/metadata/properties" ma:root="true" ma:fieldsID="76986517fbd72a64ec1aba2b632c80e0" ns2:_="" ns3:_="">
    <xsd:import namespace="54cf8bf8-ad15-41a7-9fea-1bc651a616b2"/>
    <xsd:import namespace="9311be49-4e4d-4475-b9c4-d321cf77b2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f8bf8-ad15-41a7-9fea-1bc651a61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1be49-4e4d-4475-b9c4-d321cf77b2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12A67A-1EF6-4930-9F77-AF2247832B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C0ADE7-1DDE-413F-9D19-D753E5BD23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294EBE-E5F7-4DB3-B97A-624076D830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f8bf8-ad15-41a7-9fea-1bc651a616b2"/>
    <ds:schemaRef ds:uri="9311be49-4e4d-4475-b9c4-d321cf77b2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9244</TotalTime>
  <Words>845</Words>
  <Application>Microsoft Office PowerPoint</Application>
  <PresentationFormat>Apresentação na tela (4:3)</PresentationFormat>
  <Paragraphs>24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 Light</vt:lpstr>
      <vt:lpstr>Georgia</vt:lpstr>
      <vt:lpstr>Wingdings</vt:lpstr>
      <vt:lpstr>Wingdings 2</vt:lpstr>
      <vt:lpstr>Civic</vt:lpstr>
      <vt:lpstr>Tutorial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Points of View Reference Center</dc:title>
  <dc:creator>Dino Persakis</dc:creator>
  <cp:lastModifiedBy>João Airton Santos Porto</cp:lastModifiedBy>
  <cp:revision>372</cp:revision>
  <dcterms:created xsi:type="dcterms:W3CDTF">2006-11-29T14:42:47Z</dcterms:created>
  <dcterms:modified xsi:type="dcterms:W3CDTF">2022-05-23T14:08:24Z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  <property fmtid="{D5CDD505-2E9C-101B-9397-08002B2CF9AE}" pid="3" name="ContentTypeId">
    <vt:lpwstr>0x0101009A8413B860A1F8448D94529925229442</vt:lpwstr>
  </property>
</Properties>
</file>